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5"/>
  </p:notesMasterIdLst>
  <p:handoutMasterIdLst>
    <p:handoutMasterId r:id="rId26"/>
  </p:handoutMasterIdLst>
  <p:sldIdLst>
    <p:sldId id="501" r:id="rId2"/>
    <p:sldId id="669" r:id="rId3"/>
    <p:sldId id="671" r:id="rId4"/>
    <p:sldId id="673" r:id="rId5"/>
    <p:sldId id="674" r:id="rId6"/>
    <p:sldId id="675" r:id="rId7"/>
    <p:sldId id="655" r:id="rId8"/>
    <p:sldId id="676" r:id="rId9"/>
    <p:sldId id="677" r:id="rId10"/>
    <p:sldId id="684" r:id="rId11"/>
    <p:sldId id="678" r:id="rId12"/>
    <p:sldId id="679" r:id="rId13"/>
    <p:sldId id="663" r:id="rId14"/>
    <p:sldId id="681" r:id="rId15"/>
    <p:sldId id="682" r:id="rId16"/>
    <p:sldId id="683" r:id="rId17"/>
    <p:sldId id="680" r:id="rId18"/>
    <p:sldId id="664" r:id="rId19"/>
    <p:sldId id="687" r:id="rId20"/>
    <p:sldId id="685" r:id="rId21"/>
    <p:sldId id="688" r:id="rId22"/>
    <p:sldId id="647" r:id="rId23"/>
    <p:sldId id="665" r:id="rId24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C1EC0"/>
    <a:srgbClr val="2BDD1D"/>
    <a:srgbClr val="F16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87931" autoAdjust="0"/>
  </p:normalViewPr>
  <p:slideViewPr>
    <p:cSldViewPr snapToGrid="0" snapToObjects="1">
      <p:cViewPr varScale="1">
        <p:scale>
          <a:sx n="58" d="100"/>
          <a:sy n="58" d="100"/>
        </p:scale>
        <p:origin x="768" y="14"/>
      </p:cViewPr>
      <p:guideLst>
        <p:guide orient="horz" pos="2136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3FA5-83E5-4D7A-A128-8CEFDDB853DC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6C86-5894-41C8-BA97-278F62DE94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11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36AC-C8C0-4342-90F1-0B24BE3DE431}" type="datetimeFigureOut">
              <a:rPr lang="nl-NL" smtClean="0"/>
              <a:pPr/>
              <a:t>12-9-2018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F57-9E8D-470C-BF28-D9E0E369C83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0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66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08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9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41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71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24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01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81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63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529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email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lvl="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5924550"/>
            <a:ext cx="9144001" cy="93345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8" name="Picture 7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02-UTI_Basisvormen_powerpoint_05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979488"/>
            <a:ext cx="6096000" cy="1370012"/>
          </a:xfrm>
        </p:spPr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935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67000" y="2548845"/>
            <a:ext cx="6019800" cy="914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Aft>
                <a:spcPts val="600"/>
              </a:spcAft>
              <a:buFont typeface="Arial" panose="020B0604020202020204" pitchFamily="34" charset="0"/>
              <a:buChar char="–"/>
              <a:defRPr sz="21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19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pic>
        <p:nvPicPr>
          <p:cNvPr id="10" name="Picture 9" descr="ts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77700A-1282-403B-B808-2A6E2E248098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3" y="6181407"/>
            <a:ext cx="2349500" cy="4610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660" r:id="rId2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s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251" y="3664009"/>
            <a:ext cx="771296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1900" dirty="0" smtClean="0">
                <a:solidFill>
                  <a:schemeClr val="tx2"/>
                </a:solidFill>
              </a:rPr>
              <a:t>Serge </a:t>
            </a:r>
            <a:r>
              <a:rPr lang="nl-NL" sz="1900" dirty="0" err="1" smtClean="0">
                <a:solidFill>
                  <a:schemeClr val="tx2"/>
                </a:solidFill>
              </a:rPr>
              <a:t>Adjognon</a:t>
            </a:r>
            <a:r>
              <a:rPr lang="nl-NL" sz="1900" dirty="0" smtClean="0">
                <a:solidFill>
                  <a:schemeClr val="tx2"/>
                </a:solidFill>
              </a:rPr>
              <a:t> </a:t>
            </a:r>
            <a:r>
              <a:rPr lang="nl-NL" sz="1900" dirty="0" err="1" smtClean="0">
                <a:solidFill>
                  <a:schemeClr val="tx2"/>
                </a:solidFill>
              </a:rPr>
              <a:t>and</a:t>
            </a:r>
            <a:r>
              <a:rPr lang="nl-NL" sz="1900" dirty="0" smtClean="0">
                <a:solidFill>
                  <a:schemeClr val="tx2"/>
                </a:solidFill>
              </a:rPr>
              <a:t> Daan </a:t>
            </a:r>
            <a:r>
              <a:rPr lang="nl-NL" sz="1900" dirty="0">
                <a:solidFill>
                  <a:schemeClr val="tx2"/>
                </a:solidFill>
              </a:rPr>
              <a:t>van Soest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324143" y="2398538"/>
            <a:ext cx="859914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pPr algn="ctr"/>
            <a:r>
              <a:rPr lang="en-US" sz="2600" dirty="0">
                <a:solidFill>
                  <a:srgbClr val="002060"/>
                </a:solidFill>
              </a:rPr>
              <a:t>Contract Design and Conservation Incentives: Experimental Evidence from Burkina Faso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DA0F93C-A98D-4C8B-A13D-9953C9F5B53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t="33086" r="8149" b="34610"/>
          <a:stretch/>
        </p:blipFill>
        <p:spPr>
          <a:xfrm>
            <a:off x="7486023" y="200942"/>
            <a:ext cx="1000188" cy="834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79D5CEE-BD24-4E20-9037-039428F0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9" y="200943"/>
            <a:ext cx="1505050" cy="952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077700A-1282-403B-B808-2A6E2E24809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6" y="6178262"/>
            <a:ext cx="2349500" cy="461011"/>
          </a:xfrm>
          <a:prstGeom prst="rect">
            <a:avLst/>
          </a:prstGeom>
        </p:spPr>
      </p:pic>
      <p:pic>
        <p:nvPicPr>
          <p:cNvPr id="14" name="Picture 13" descr="02-UTI_Basisvormen_powerpoint_03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73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106037"/>
            <a:ext cx="4367611" cy="2256626"/>
          </a:xfrm>
        </p:spPr>
        <p:txBody>
          <a:bodyPr>
            <a:noAutofit/>
          </a:bodyPr>
          <a:lstStyle/>
          <a:p>
            <a:r>
              <a:rPr lang="fr-FR" dirty="0" err="1"/>
              <a:t>Checking</a:t>
            </a:r>
            <a:r>
              <a:rPr lang="fr-FR" dirty="0"/>
              <a:t> </a:t>
            </a:r>
            <a:r>
              <a:rPr lang="fr-FR" dirty="0" err="1"/>
              <a:t>survival</a:t>
            </a:r>
            <a:r>
              <a:rPr lang="fr-FR" dirty="0"/>
              <a:t> rates:</a:t>
            </a:r>
          </a:p>
          <a:p>
            <a:pPr lvl="1"/>
            <a:r>
              <a:rPr lang="en-US" dirty="0" smtClean="0"/>
              <a:t>Using Collector App to find </a:t>
            </a:r>
            <a:r>
              <a:rPr lang="en-US" dirty="0"/>
              <a:t>back the trees in the order they were planted last </a:t>
            </a:r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Undoable!</a:t>
            </a:r>
            <a:endParaRPr lang="en-US" dirty="0"/>
          </a:p>
          <a:p>
            <a:r>
              <a:rPr lang="en-US" dirty="0"/>
              <a:t>Alternative approach?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pic>
        <p:nvPicPr>
          <p:cNvPr id="7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44" y="3517889"/>
            <a:ext cx="2509555" cy="22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1928" t="70258" r="18063" b="5495"/>
          <a:stretch/>
        </p:blipFill>
        <p:spPr>
          <a:xfrm>
            <a:off x="6090966" y="991839"/>
            <a:ext cx="2501480" cy="2425683"/>
          </a:xfrm>
          <a:prstGeom prst="rect">
            <a:avLst/>
          </a:prstGeom>
        </p:spPr>
      </p:pic>
      <p:pic>
        <p:nvPicPr>
          <p:cNvPr id="8" name="Picture 2" descr="https://lh3.googleusercontent.com/MyjIBbOBhJUxpuTndPBo07vEDD5deL8F18q4gZEvIuP9suX8raqq5RSd_IH9F7_QRjJdHqmeAVHLRJ99moX9Q2G908vGv2FM18JSdWmU46mX4tE8P_tA3N5Yg6otTiRml3EdYCDJ-eLuPUNFY2_B8SAj5Y3r1mS1t538aaU3lbfVaKzmRf6KNwMZWxftg5L9bVJBSiRJdc96BChaHhm4449-7-Oy8l428-jdeoNlKCLgdetJ64dEMwSLF2Qt-917mjV4qh5Axz51ZoW_MPuxBsjNGTxHwRhhLslD9fMgy6_7Bfs6MKRZXsMvWfS85a-q1jcMD2suN9vW_vyKFo8xaL214lCsSCR0H3AdHGU5LR2zLi4VWoSECYkm5FWNWkUAlkUJ8oAMHVdLvnL5BjmikeWPn4jtAB9Oo9c93w88I9rVUlYFcx-HkKsd3KbZaSqwalrHTyb-4QeHneJqebOBeJpOmxXxINIBuxfSg5SrJULufTdVNzT1XOzmtjmJ12dSwq2vU9N6dChZodGtqp_1N3TgDY7-W9OOVO3ScAbvQ1lXHDjul-JAi4A6P3GNJhnd0k097xoxTMxtmt5h_mr4YBXJ3mqvCE6y2ZcKvdJfHK3gbqEZBIXL_19ywNY3zkk=w550-h733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46" y="3517889"/>
            <a:ext cx="1683414" cy="22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i_jhuxy2pt0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22" y="3090946"/>
            <a:ext cx="2911641" cy="298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(4)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225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Alternative </a:t>
            </a:r>
            <a:r>
              <a:rPr lang="fr-FR" dirty="0" err="1" smtClean="0"/>
              <a:t>approach</a:t>
            </a:r>
            <a:r>
              <a:rPr lang="fr-FR" dirty="0" smtClean="0"/>
              <a:t>:</a:t>
            </a:r>
          </a:p>
          <a:p>
            <a:pPr lvl="1"/>
            <a:r>
              <a:rPr lang="en-US" dirty="0" smtClean="0"/>
              <a:t>Program </a:t>
            </a:r>
            <a:r>
              <a:rPr lang="en-US" dirty="0"/>
              <a:t>“corridors” </a:t>
            </a:r>
            <a:r>
              <a:rPr lang="en-US" dirty="0" smtClean="0"/>
              <a:t>(bands with 10m width) </a:t>
            </a:r>
            <a:r>
              <a:rPr lang="en-US" dirty="0"/>
              <a:t>covering substantial share of the land area</a:t>
            </a:r>
          </a:p>
          <a:p>
            <a:pPr lvl="1"/>
            <a:r>
              <a:rPr lang="en-US" dirty="0"/>
              <a:t>Count number of trees still alive in those bands… and compare to number of trees that were planted within band </a:t>
            </a:r>
            <a:r>
              <a:rPr lang="en-US" dirty="0" smtClean="0"/>
              <a:t>before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1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(5)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392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Power of the test: </a:t>
            </a:r>
          </a:p>
          <a:p>
            <a:pPr lvl="1"/>
            <a:r>
              <a:rPr lang="fr-FR" dirty="0" smtClean="0"/>
              <a:t>not </a:t>
            </a:r>
            <a:r>
              <a:rPr lang="fr-FR" dirty="0" err="1" smtClean="0"/>
              <a:t>very</a:t>
            </a:r>
            <a:r>
              <a:rPr lang="fr-FR" dirty="0" smtClean="0"/>
              <a:t> high</a:t>
            </a:r>
          </a:p>
          <a:p>
            <a:r>
              <a:rPr lang="en-US" dirty="0"/>
              <a:t>Treatment allocation:</a:t>
            </a:r>
          </a:p>
          <a:p>
            <a:pPr lvl="1"/>
            <a:r>
              <a:rPr lang="en-US" dirty="0" smtClean="0"/>
              <a:t>Each treatment </a:t>
            </a:r>
            <a:r>
              <a:rPr lang="en-US" dirty="0" err="1" smtClean="0"/>
              <a:t>imple</a:t>
            </a:r>
            <a:r>
              <a:rPr lang="en-US" dirty="0" smtClean="0"/>
              <a:t>-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mented</a:t>
            </a:r>
            <a:r>
              <a:rPr lang="en-US" dirty="0" smtClean="0"/>
              <a:t> in each block</a:t>
            </a:r>
            <a:endParaRPr lang="en-US" dirty="0"/>
          </a:p>
          <a:p>
            <a:pPr lvl="2"/>
            <a:r>
              <a:rPr lang="en-US" dirty="0" smtClean="0"/>
              <a:t>One linear, one thresh.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control for </a:t>
            </a:r>
          </a:p>
          <a:p>
            <a:pPr marL="457200" lvl="1" indent="0">
              <a:buNone/>
            </a:pPr>
            <a:r>
              <a:rPr lang="en-US" dirty="0"/>
              <a:t>    community specifics</a:t>
            </a:r>
          </a:p>
          <a:p>
            <a:r>
              <a:rPr lang="en-US" dirty="0" smtClean="0"/>
              <a:t>Balance?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10181" y="1143838"/>
            <a:ext cx="4900663" cy="4829705"/>
            <a:chOff x="4410181" y="1143838"/>
            <a:chExt cx="4900663" cy="4829705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918A453F-4F39-854E-A116-81FBFCCB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181" y="1143838"/>
              <a:ext cx="4895638" cy="48297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660296" y="1278645"/>
              <a:ext cx="650548" cy="108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 bwMode="auto">
          <a:xfrm flipV="1">
            <a:off x="4370425" y="3123243"/>
            <a:ext cx="4733820" cy="2277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`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Impact of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method</a:t>
            </a:r>
            <a:r>
              <a:rPr lang="nl-NL" altLang="en-US" sz="2400" dirty="0" smtClean="0">
                <a:latin typeface="+mj-lt"/>
              </a:rPr>
              <a:t> on s</a:t>
            </a:r>
            <a:r>
              <a:rPr lang="nl-NL" altLang="en-US" sz="2400" dirty="0" smtClean="0">
                <a:latin typeface="+mj-lt"/>
              </a:rPr>
              <a:t>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32451" y="3049807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18991" y="3042761"/>
            <a:ext cx="3950340" cy="440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smtClean="0">
                <a:latin typeface="+mj-lt"/>
              </a:rPr>
              <a:t>Impact of payment method on survival rates: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Linear payment versus threshold payments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Quantity, but also quality</a:t>
            </a: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2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65165" y="3042760"/>
            <a:ext cx="604166" cy="44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smtClean="0">
                <a:latin typeface="+mj-lt"/>
              </a:rPr>
              <a:t>Impact of payment method on survival rates: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Linear payment versus threshold payments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Quantity, but also quality</a:t>
            </a: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4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Impact of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method</a:t>
            </a:r>
            <a:r>
              <a:rPr lang="nl-NL" altLang="en-US" sz="2400" dirty="0" smtClean="0">
                <a:latin typeface="+mj-lt"/>
              </a:rPr>
              <a:t> on 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1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34" y="950400"/>
            <a:ext cx="9151640" cy="5061463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/>
              <a:t>Impact of </a:t>
            </a:r>
            <a:r>
              <a:rPr lang="nl-NL" altLang="en-US" sz="2400" dirty="0" err="1"/>
              <a:t>payment</a:t>
            </a:r>
            <a:r>
              <a:rPr lang="nl-NL" altLang="en-US" sz="2400" dirty="0"/>
              <a:t> </a:t>
            </a:r>
            <a:r>
              <a:rPr lang="nl-NL" altLang="en-US" sz="2400" dirty="0" err="1"/>
              <a:t>method</a:t>
            </a:r>
            <a:r>
              <a:rPr lang="nl-NL" altLang="en-US" sz="2400" dirty="0"/>
              <a:t> on survival </a:t>
            </a:r>
            <a:r>
              <a:rPr lang="nl-NL" altLang="en-US" sz="2400" dirty="0" err="1"/>
              <a:t>rates</a:t>
            </a:r>
            <a:r>
              <a:rPr lang="nl-NL" altLang="en-US" sz="2400" dirty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Linear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payments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outperform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the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threshold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mechanism</a:t>
            </a:r>
            <a:endParaRPr lang="nl-NL" altLang="en-US" sz="24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>
                <a:latin typeface="+mj-lt"/>
              </a:rPr>
              <a:t>in </a:t>
            </a:r>
            <a:r>
              <a:rPr lang="nl-NL" altLang="en-US" sz="2300" dirty="0" err="1">
                <a:latin typeface="+mj-lt"/>
              </a:rPr>
              <a:t>terms</a:t>
            </a:r>
            <a:r>
              <a:rPr lang="nl-NL" altLang="en-US" sz="2300" dirty="0">
                <a:latin typeface="+mj-lt"/>
              </a:rPr>
              <a:t> of trees </a:t>
            </a:r>
            <a:r>
              <a:rPr lang="nl-NL" altLang="en-US" sz="2300" dirty="0" err="1" smtClean="0">
                <a:latin typeface="+mj-lt"/>
              </a:rPr>
              <a:t>alive</a:t>
            </a:r>
            <a:endParaRPr lang="nl-NL" altLang="en-US" sz="23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 smtClean="0"/>
              <a:t>And</a:t>
            </a:r>
            <a:r>
              <a:rPr lang="nl-NL" altLang="en-US" sz="2300" dirty="0" smtClean="0"/>
              <a:t> </a:t>
            </a:r>
            <a:r>
              <a:rPr lang="nl-NL" altLang="en-US" sz="2300" dirty="0" err="1"/>
              <a:t>also</a:t>
            </a:r>
            <a:r>
              <a:rPr lang="nl-NL" altLang="en-US" sz="2300" dirty="0"/>
              <a:t> in </a:t>
            </a:r>
            <a:r>
              <a:rPr lang="nl-NL" altLang="en-US" sz="2300" dirty="0" err="1"/>
              <a:t>terms</a:t>
            </a:r>
            <a:r>
              <a:rPr lang="nl-NL" altLang="en-US" sz="2300" dirty="0"/>
              <a:t> of “</a:t>
            </a:r>
            <a:r>
              <a:rPr lang="nl-NL" altLang="en-US" sz="2300" dirty="0" err="1"/>
              <a:t>quality</a:t>
            </a:r>
            <a:r>
              <a:rPr lang="nl-NL" altLang="en-US" sz="2300" dirty="0"/>
              <a:t>”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0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True impact, or </a:t>
            </a:r>
            <a:r>
              <a:rPr lang="nl-NL" altLang="en-US" sz="2000" dirty="0" err="1" smtClean="0">
                <a:latin typeface="+mj-lt"/>
              </a:rPr>
              <a:t>fluke</a:t>
            </a:r>
            <a:r>
              <a:rPr lang="nl-NL" altLang="en-US" sz="2000" dirty="0" smtClean="0">
                <a:latin typeface="+mj-lt"/>
              </a:rPr>
              <a:t>?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2191" y="1696492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4190" y="1689868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True impact, or </a:t>
            </a:r>
            <a:r>
              <a:rPr lang="nl-NL" altLang="en-US" sz="2000" dirty="0" err="1" smtClean="0">
                <a:latin typeface="+mj-lt"/>
              </a:rPr>
              <a:t>fluke</a:t>
            </a:r>
            <a:r>
              <a:rPr lang="nl-NL" altLang="en-US" sz="2000" dirty="0" smtClean="0">
                <a:latin typeface="+mj-lt"/>
              </a:rPr>
              <a:t>?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4190" y="1689868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 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3369"/>
            <a:ext cx="8554278" cy="4677918"/>
          </a:xfrm>
        </p:spPr>
        <p:txBody>
          <a:bodyPr>
            <a:noAutofit/>
          </a:bodyPr>
          <a:lstStyle/>
          <a:p>
            <a:r>
              <a:rPr lang="nl-NL" altLang="en-US" dirty="0" err="1" smtClean="0"/>
              <a:t>Payments</a:t>
            </a:r>
            <a:r>
              <a:rPr lang="nl-NL" altLang="en-US" dirty="0" smtClean="0"/>
              <a:t> </a:t>
            </a:r>
            <a:r>
              <a:rPr lang="nl-NL" altLang="en-US" dirty="0" err="1"/>
              <a:t>for</a:t>
            </a:r>
            <a:r>
              <a:rPr lang="nl-NL" altLang="en-US" dirty="0"/>
              <a:t> </a:t>
            </a:r>
            <a:r>
              <a:rPr lang="nl-NL" altLang="en-US" dirty="0" err="1"/>
              <a:t>ecosystem</a:t>
            </a:r>
            <a:r>
              <a:rPr lang="nl-NL" altLang="en-US" dirty="0"/>
              <a:t> services (</a:t>
            </a:r>
            <a:r>
              <a:rPr lang="nl-NL" altLang="en-US" dirty="0" err="1"/>
              <a:t>Wunder</a:t>
            </a:r>
            <a:r>
              <a:rPr lang="nl-NL" altLang="en-US" dirty="0"/>
              <a:t> et al. </a:t>
            </a:r>
            <a:r>
              <a:rPr lang="nl-NL" altLang="en-US" dirty="0" smtClean="0"/>
              <a:t>2005)</a:t>
            </a:r>
          </a:p>
          <a:p>
            <a:pPr lvl="1"/>
            <a:r>
              <a:rPr lang="nl-NL" altLang="en-US" dirty="0" err="1" smtClean="0"/>
              <a:t>Conservation</a:t>
            </a:r>
            <a:r>
              <a:rPr lang="nl-NL" altLang="en-US" dirty="0" smtClean="0"/>
              <a:t> </a:t>
            </a:r>
            <a:r>
              <a:rPr lang="nl-NL" altLang="en-US" dirty="0" err="1"/>
              <a:t>payments</a:t>
            </a:r>
            <a:r>
              <a:rPr lang="nl-NL" altLang="en-US" dirty="0"/>
              <a:t> </a:t>
            </a:r>
            <a:r>
              <a:rPr lang="nl-NL" altLang="en-US" dirty="0" err="1"/>
              <a:t>conditional</a:t>
            </a:r>
            <a:r>
              <a:rPr lang="nl-NL" altLang="en-US" dirty="0"/>
              <a:t> on service </a:t>
            </a:r>
            <a:r>
              <a:rPr lang="nl-NL" altLang="en-US" dirty="0" err="1"/>
              <a:t>being</a:t>
            </a:r>
            <a:r>
              <a:rPr lang="nl-NL" altLang="en-US" dirty="0"/>
              <a:t> </a:t>
            </a:r>
            <a:r>
              <a:rPr lang="nl-NL" altLang="en-US" dirty="0" err="1"/>
              <a:t>delivered</a:t>
            </a:r>
            <a:r>
              <a:rPr lang="nl-NL" altLang="en-US" dirty="0"/>
              <a:t> </a:t>
            </a:r>
            <a:r>
              <a:rPr lang="nl-NL" altLang="en-US" dirty="0" err="1"/>
              <a:t>by</a:t>
            </a:r>
            <a:r>
              <a:rPr lang="nl-NL" altLang="en-US" dirty="0"/>
              <a:t> </a:t>
            </a:r>
            <a:r>
              <a:rPr lang="nl-NL" altLang="en-US" dirty="0" err="1"/>
              <a:t>the</a:t>
            </a:r>
            <a:r>
              <a:rPr lang="nl-NL" altLang="en-US" dirty="0"/>
              <a:t> </a:t>
            </a:r>
            <a:r>
              <a:rPr lang="nl-NL" altLang="en-US" dirty="0" err="1" smtClean="0"/>
              <a:t>ecosystem</a:t>
            </a:r>
            <a:r>
              <a:rPr lang="nl-NL" altLang="en-US" dirty="0" smtClean="0"/>
              <a:t> service provider</a:t>
            </a:r>
          </a:p>
          <a:p>
            <a:pPr lvl="1"/>
            <a:r>
              <a:rPr lang="nl-NL" altLang="en-US" dirty="0" err="1" smtClean="0"/>
              <a:t>Improve</a:t>
            </a:r>
            <a:r>
              <a:rPr lang="nl-NL" altLang="en-US" dirty="0" smtClean="0"/>
              <a:t> </a:t>
            </a:r>
            <a:r>
              <a:rPr lang="nl-NL" altLang="en-US" dirty="0"/>
              <a:t>(private) </a:t>
            </a:r>
            <a:r>
              <a:rPr lang="nl-NL" altLang="en-US" dirty="0" err="1"/>
              <a:t>cost</a:t>
            </a:r>
            <a:r>
              <a:rPr lang="nl-NL" altLang="en-US" dirty="0"/>
              <a:t>-benefit ratio of </a:t>
            </a:r>
            <a:r>
              <a:rPr lang="nl-NL" altLang="en-US" dirty="0" err="1"/>
              <a:t>conservation</a:t>
            </a:r>
            <a:endParaRPr lang="nl-NL" altLang="en-US" dirty="0"/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/>
              <a:t>(</a:t>
            </a:r>
            <a:r>
              <a:rPr lang="nl-NL" altLang="en-US" sz="2400" dirty="0" err="1" smtClean="0"/>
              <a:t>Almost</a:t>
            </a:r>
            <a:r>
              <a:rPr lang="nl-NL" altLang="en-US" sz="2400" dirty="0" smtClean="0"/>
              <a:t>) </a:t>
            </a:r>
            <a:r>
              <a:rPr lang="nl-NL" altLang="en-US" sz="2400" dirty="0" err="1" smtClean="0"/>
              <a:t>serious</a:t>
            </a:r>
            <a:r>
              <a:rPr lang="nl-NL" altLang="en-US" sz="2400" dirty="0" smtClean="0"/>
              <a:t> money – $20 </a:t>
            </a:r>
            <a:r>
              <a:rPr lang="nl-NL" altLang="en-US" sz="2400" dirty="0" err="1" smtClean="0"/>
              <a:t>bln</a:t>
            </a:r>
            <a:r>
              <a:rPr lang="nl-NL" altLang="en-US" sz="2400" dirty="0" smtClean="0"/>
              <a:t> per </a:t>
            </a:r>
            <a:r>
              <a:rPr lang="nl-NL" altLang="en-US" sz="2400" dirty="0" err="1" smtClean="0"/>
              <a:t>year</a:t>
            </a:r>
            <a:endParaRPr lang="nl-NL" altLang="en-US" sz="2400" dirty="0"/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/>
              <a:t>Part </a:t>
            </a:r>
            <a:r>
              <a:rPr lang="nl-NL" altLang="en-US" sz="2100" dirty="0"/>
              <a:t>of </a:t>
            </a:r>
            <a:r>
              <a:rPr lang="nl-NL" altLang="en-US" sz="2100" dirty="0" err="1"/>
              <a:t>the</a:t>
            </a:r>
            <a:r>
              <a:rPr lang="nl-NL" altLang="en-US" sz="2100" dirty="0"/>
              <a:t> “Kyoto </a:t>
            </a:r>
            <a:r>
              <a:rPr lang="nl-NL" altLang="en-US" sz="2100" dirty="0" err="1"/>
              <a:t>process</a:t>
            </a:r>
            <a:r>
              <a:rPr lang="nl-NL" altLang="en-US" sz="2100" dirty="0"/>
              <a:t>”: </a:t>
            </a:r>
            <a:r>
              <a:rPr lang="nl-NL" altLang="en-US" sz="2100" dirty="0" smtClean="0"/>
              <a:t>REDD+</a:t>
            </a:r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/>
              <a:t>Also</a:t>
            </a:r>
            <a:r>
              <a:rPr lang="nl-NL" altLang="en-US" sz="2100" dirty="0" smtClean="0"/>
              <a:t> </a:t>
            </a:r>
            <a:r>
              <a:rPr lang="nl-NL" altLang="en-US" sz="2100" dirty="0" err="1"/>
              <a:t>many</a:t>
            </a:r>
            <a:r>
              <a:rPr lang="nl-NL" altLang="en-US" sz="2100" dirty="0"/>
              <a:t> </a:t>
            </a:r>
            <a:r>
              <a:rPr lang="nl-NL" altLang="en-US" sz="2100" dirty="0" err="1"/>
              <a:t>unilateral</a:t>
            </a:r>
            <a:r>
              <a:rPr lang="nl-NL" altLang="en-US" sz="2100" dirty="0"/>
              <a:t> </a:t>
            </a:r>
            <a:r>
              <a:rPr lang="nl-NL" altLang="en-US" sz="2100" dirty="0" err="1"/>
              <a:t>initiatives</a:t>
            </a:r>
            <a:r>
              <a:rPr lang="nl-NL" altLang="en-US" sz="2100" dirty="0"/>
              <a:t> (Sweden, US)</a:t>
            </a:r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/>
              <a:t>Not</a:t>
            </a:r>
            <a:r>
              <a:rPr lang="nl-NL" altLang="en-US" sz="2400" dirty="0"/>
              <a:t> without issues/ </a:t>
            </a:r>
            <a:r>
              <a:rPr lang="nl-NL" altLang="en-US" sz="2400" dirty="0" err="1" smtClean="0"/>
              <a:t>challenges</a:t>
            </a:r>
            <a:r>
              <a:rPr lang="nl-NL" altLang="en-US" sz="2400" dirty="0" smtClean="0"/>
              <a:t>…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/>
              <a:t>True impact, or </a:t>
            </a:r>
            <a:r>
              <a:rPr lang="nl-NL" altLang="en-US" sz="2000" dirty="0" err="1"/>
              <a:t>fluke</a:t>
            </a:r>
            <a:r>
              <a:rPr lang="nl-NL" altLang="en-US" sz="2000" dirty="0"/>
              <a:t>?</a:t>
            </a:r>
            <a:endParaRPr lang="nl-NL" altLang="en-US" sz="20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Expertise </a:t>
            </a:r>
            <a:r>
              <a:rPr lang="nl-NL" altLang="en-US" sz="2000" dirty="0" err="1" smtClean="0">
                <a:latin typeface="+mj-lt"/>
              </a:rPr>
              <a:t>matters</a:t>
            </a:r>
            <a:r>
              <a:rPr lang="nl-NL" altLang="en-US" sz="2000" dirty="0" smtClean="0">
                <a:latin typeface="+mj-lt"/>
              </a:rPr>
              <a:t> (“GGF”)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But </a:t>
            </a:r>
            <a:r>
              <a:rPr lang="nl-NL" altLang="en-US" sz="2000" dirty="0" err="1" smtClean="0">
                <a:latin typeface="+mj-lt"/>
              </a:rPr>
              <a:t>also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available</a:t>
            </a:r>
            <a:r>
              <a:rPr lang="nl-NL" altLang="en-US" sz="2000" dirty="0" smtClean="0">
                <a:latin typeface="+mj-lt"/>
              </a:rPr>
              <a:t> time </a:t>
            </a:r>
            <a:r>
              <a:rPr lang="nl-NL" altLang="en-US" sz="2000" dirty="0" err="1" smtClean="0">
                <a:latin typeface="+mj-lt"/>
              </a:rPr>
              <a:t>seems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matter 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latin typeface="+mj-lt"/>
              </a:rPr>
              <a:t>Low opp. </a:t>
            </a:r>
            <a:r>
              <a:rPr lang="nl-NL" altLang="en-US" sz="2000" dirty="0" err="1" smtClean="0">
                <a:latin typeface="+mj-lt"/>
              </a:rPr>
              <a:t>costs</a:t>
            </a:r>
            <a:r>
              <a:rPr lang="nl-NL" altLang="en-US" sz="2000" dirty="0" smtClean="0">
                <a:latin typeface="+mj-lt"/>
              </a:rPr>
              <a:t> (</a:t>
            </a:r>
            <a:r>
              <a:rPr lang="nl-NL" altLang="en-US" sz="2000" dirty="0" err="1" smtClean="0">
                <a:latin typeface="+mj-lt"/>
              </a:rPr>
              <a:t>income</a:t>
            </a:r>
            <a:r>
              <a:rPr lang="nl-NL" altLang="en-US" sz="2000" dirty="0" smtClean="0">
                <a:latin typeface="+mj-lt"/>
              </a:rPr>
              <a:t>)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err="1" smtClean="0">
                <a:latin typeface="+mj-lt"/>
              </a:rPr>
              <a:t>Ability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buy</a:t>
            </a:r>
            <a:r>
              <a:rPr lang="nl-NL" altLang="en-US" sz="2000" dirty="0" smtClean="0">
                <a:latin typeface="+mj-lt"/>
              </a:rPr>
              <a:t> help (assets)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Measures</a:t>
            </a:r>
            <a:r>
              <a:rPr lang="nl-NL" altLang="en-US" sz="2100" dirty="0" smtClean="0">
                <a:latin typeface="+mj-lt"/>
              </a:rPr>
              <a:t> of </a:t>
            </a:r>
            <a:r>
              <a:rPr lang="nl-NL" altLang="en-US" sz="2100" dirty="0" err="1" smtClean="0">
                <a:latin typeface="+mj-lt"/>
              </a:rPr>
              <a:t>social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and</a:t>
            </a:r>
            <a:r>
              <a:rPr lang="nl-NL" altLang="en-US" sz="2100" dirty="0" smtClean="0">
                <a:latin typeface="+mj-lt"/>
              </a:rPr>
              <a:t> risk pref</a:t>
            </a:r>
            <a:r>
              <a:rPr lang="nl-NL" altLang="en-US" sz="2100" dirty="0" smtClean="0">
                <a:latin typeface="+mj-lt"/>
              </a:rPr>
              <a:t>s have no </a:t>
            </a:r>
            <a:r>
              <a:rPr lang="nl-NL" altLang="en-US" sz="2100" dirty="0" err="1" smtClean="0">
                <a:latin typeface="+mj-lt"/>
              </a:rPr>
              <a:t>expl</a:t>
            </a:r>
            <a:r>
              <a:rPr lang="nl-NL" altLang="en-US" sz="2100" dirty="0" smtClean="0">
                <a:latin typeface="+mj-lt"/>
              </a:rPr>
              <a:t>. power</a:t>
            </a:r>
            <a:endParaRPr lang="nl-NL" altLang="en-US" sz="21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Any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evidence</a:t>
            </a:r>
            <a:r>
              <a:rPr lang="nl-NL" altLang="en-US" sz="2100" dirty="0" smtClean="0">
                <a:latin typeface="+mj-lt"/>
              </a:rPr>
              <a:t> of </a:t>
            </a:r>
            <a:r>
              <a:rPr lang="nl-NL" altLang="en-US" sz="2100" dirty="0" err="1" smtClean="0">
                <a:latin typeface="+mj-lt"/>
              </a:rPr>
              <a:t>bunching</a:t>
            </a:r>
            <a:r>
              <a:rPr lang="nl-NL" altLang="en-US" sz="2100" dirty="0" smtClean="0">
                <a:latin typeface="+mj-lt"/>
              </a:rPr>
              <a:t>…?</a:t>
            </a:r>
            <a:endParaRPr lang="nl-NL" altLang="en-US" sz="24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8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(3)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893" y="1041891"/>
            <a:ext cx="5116372" cy="3744592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07435" y="1041891"/>
            <a:ext cx="4274328" cy="508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Mechanism</a:t>
            </a:r>
            <a:r>
              <a:rPr lang="nl-NL" altLang="en-US" sz="2400" dirty="0" smtClean="0">
                <a:latin typeface="+mj-lt"/>
              </a:rPr>
              <a:t>: </a:t>
            </a:r>
            <a:r>
              <a:rPr lang="nl-NL" altLang="en-US" sz="2400" dirty="0" err="1" smtClean="0">
                <a:latin typeface="+mj-lt"/>
              </a:rPr>
              <a:t>bunching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just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above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threshold</a:t>
            </a:r>
            <a:r>
              <a:rPr lang="nl-NL" altLang="en-US" sz="24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Not much evidence of bunching: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/>
              <a:t>No </a:t>
            </a:r>
            <a:r>
              <a:rPr lang="nl-NL" altLang="en-US" sz="2300" dirty="0" err="1" smtClean="0"/>
              <a:t>clear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bunching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above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thresholds</a:t>
            </a:r>
            <a:endParaRPr lang="nl-NL" altLang="en-US" sz="23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190574" y="1371600"/>
            <a:ext cx="2410079" cy="2554053"/>
            <a:chOff x="6190574" y="1371600"/>
            <a:chExt cx="2410079" cy="255405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190574" y="137160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82073" y="1371600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87401" y="141316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20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/>
              <a:t>Results</a:t>
            </a:r>
            <a:r>
              <a:rPr lang="nl-NL" altLang="en-US" dirty="0"/>
              <a:t> (3)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09" y="1041891"/>
            <a:ext cx="5117343" cy="3745312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07435" y="1041891"/>
            <a:ext cx="4274328" cy="508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/>
              <a:t>Mechanism</a:t>
            </a:r>
            <a:r>
              <a:rPr lang="nl-NL" altLang="en-US" sz="2400" dirty="0"/>
              <a:t>: </a:t>
            </a:r>
            <a:r>
              <a:rPr lang="nl-NL" altLang="en-US" sz="2400" dirty="0" err="1"/>
              <a:t>bunching</a:t>
            </a:r>
            <a:r>
              <a:rPr lang="nl-NL" altLang="en-US" sz="2400" dirty="0"/>
              <a:t> </a:t>
            </a:r>
            <a:r>
              <a:rPr lang="nl-NL" altLang="en-US" sz="2400" dirty="0" err="1"/>
              <a:t>just</a:t>
            </a:r>
            <a:r>
              <a:rPr lang="nl-NL" altLang="en-US" sz="2400" dirty="0"/>
              <a:t> </a:t>
            </a:r>
            <a:r>
              <a:rPr lang="nl-NL" altLang="en-US" sz="2400" dirty="0" err="1"/>
              <a:t>above</a:t>
            </a:r>
            <a:r>
              <a:rPr lang="nl-NL" altLang="en-US" sz="2400" dirty="0"/>
              <a:t> </a:t>
            </a:r>
            <a:r>
              <a:rPr lang="nl-NL" altLang="en-US" sz="2400" dirty="0" err="1"/>
              <a:t>threshold</a:t>
            </a:r>
            <a:r>
              <a:rPr lang="nl-NL" altLang="en-US" sz="2400" dirty="0"/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Not much evidence of bunching</a:t>
            </a:r>
            <a:r>
              <a:rPr lang="en-US" sz="2400" dirty="0" smtClean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/>
              <a:t>No </a:t>
            </a:r>
            <a:r>
              <a:rPr lang="nl-NL" altLang="en-US" sz="2300" dirty="0" err="1"/>
              <a:t>clear</a:t>
            </a:r>
            <a:r>
              <a:rPr lang="nl-NL" altLang="en-US" sz="2300" dirty="0"/>
              <a:t> </a:t>
            </a:r>
            <a:r>
              <a:rPr lang="nl-NL" altLang="en-US" sz="2300" dirty="0" err="1"/>
              <a:t>bunching</a:t>
            </a:r>
            <a:r>
              <a:rPr lang="nl-NL" altLang="en-US" sz="2300" dirty="0"/>
              <a:t> </a:t>
            </a:r>
            <a:r>
              <a:rPr lang="nl-NL" altLang="en-US" sz="2300" dirty="0" err="1"/>
              <a:t>above</a:t>
            </a:r>
            <a:r>
              <a:rPr lang="nl-NL" altLang="en-US" sz="2300" dirty="0"/>
              <a:t> </a:t>
            </a:r>
            <a:r>
              <a:rPr lang="nl-NL" altLang="en-US" sz="2300" dirty="0" err="1"/>
              <a:t>thresholds</a:t>
            </a:r>
            <a:endParaRPr lang="nl-NL" altLang="en-US" sz="2300" dirty="0"/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/>
              <a:t>Pattern not much different than with linear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90574" y="1371600"/>
            <a:ext cx="2410079" cy="2554053"/>
            <a:chOff x="6190574" y="1371600"/>
            <a:chExt cx="2410079" cy="255405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190574" y="137160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82073" y="1371600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87401" y="141316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03615" y="5158475"/>
            <a:ext cx="9572901" cy="510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/>
              <a:t>Groups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did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not</a:t>
            </a:r>
            <a:r>
              <a:rPr lang="nl-NL" altLang="en-US" sz="2400" dirty="0" smtClean="0"/>
              <a:t> (manage </a:t>
            </a:r>
            <a:r>
              <a:rPr lang="nl-NL" altLang="en-US" sz="2400" dirty="0" err="1" smtClean="0"/>
              <a:t>to</a:t>
            </a:r>
            <a:r>
              <a:rPr lang="nl-NL" altLang="en-US" sz="2400" dirty="0" smtClean="0"/>
              <a:t>) </a:t>
            </a:r>
            <a:r>
              <a:rPr lang="nl-NL" altLang="en-US" sz="2400" dirty="0" err="1" smtClean="0"/>
              <a:t>coordinate</a:t>
            </a:r>
            <a:r>
              <a:rPr lang="nl-NL" altLang="en-US" sz="2400" dirty="0" smtClean="0"/>
              <a:t> on </a:t>
            </a:r>
            <a:r>
              <a:rPr lang="nl-NL" altLang="en-US" sz="2400" dirty="0" err="1" smtClean="0"/>
              <a:t>staying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above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thrhs</a:t>
            </a:r>
            <a:r>
              <a:rPr lang="nl-NL" altLang="en-US" sz="2400" dirty="0" smtClean="0"/>
              <a:t>.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 smtClean="0"/>
              <a:t>because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collecting</a:t>
            </a:r>
            <a:r>
              <a:rPr lang="nl-NL" altLang="en-US" sz="2300" dirty="0" smtClean="0"/>
              <a:t> information is a public </a:t>
            </a:r>
            <a:r>
              <a:rPr lang="nl-NL" altLang="en-US" sz="2300" dirty="0" err="1" smtClean="0"/>
              <a:t>good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too</a:t>
            </a:r>
            <a:r>
              <a:rPr lang="nl-NL" altLang="en-US" sz="2300" smtClean="0"/>
              <a:t>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0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63961-6A88-4742-8655-07E6A88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88383B-8ED7-A94B-8DF2-09A83AD9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81"/>
            <a:ext cx="8527774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In environmental problems, threshold payments are expected to improve outcomes (compared to linear </a:t>
            </a:r>
            <a:r>
              <a:rPr lang="en-US" dirty="0" err="1" smtClean="0"/>
              <a:t>paym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Thresholds change the nature of the conservation game from a social dilemma into a cooperation game</a:t>
            </a:r>
          </a:p>
          <a:p>
            <a:r>
              <a:rPr lang="en-US" dirty="0" smtClean="0"/>
              <a:t>We find evidence of the opposite</a:t>
            </a:r>
          </a:p>
          <a:p>
            <a:pPr lvl="1"/>
            <a:r>
              <a:rPr lang="en-US" dirty="0" smtClean="0"/>
              <a:t>Linear payments yield better results</a:t>
            </a:r>
          </a:p>
          <a:p>
            <a:pPr lvl="1"/>
            <a:r>
              <a:rPr lang="en-US" dirty="0" smtClean="0"/>
              <a:t>Reason:</a:t>
            </a:r>
          </a:p>
          <a:p>
            <a:pPr lvl="2"/>
            <a:r>
              <a:rPr lang="en-US" dirty="0" smtClean="0"/>
              <a:t>Maintenance </a:t>
            </a:r>
            <a:r>
              <a:rPr lang="en-US" dirty="0"/>
              <a:t>groups are small enough for members to overcome the collective action </a:t>
            </a:r>
            <a:r>
              <a:rPr lang="en-US" dirty="0" smtClean="0"/>
              <a:t>problem</a:t>
            </a:r>
          </a:p>
          <a:p>
            <a:pPr lvl="2"/>
            <a:r>
              <a:rPr lang="en-US" dirty="0" smtClean="0"/>
              <a:t>But acquiring information about tree survival status is a collective action problem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/>
              <a:t>Not without issues/ challenges…:</a:t>
            </a:r>
          </a:p>
          <a:p>
            <a:pPr lvl="1"/>
            <a:r>
              <a:rPr lang="en-US" altLang="en-US" dirty="0"/>
              <a:t>Additionality, leakage 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Pattanayak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(2010): </a:t>
            </a:r>
            <a:r>
              <a:rPr lang="en-US" altLang="en-US" dirty="0"/>
              <a:t>“Results are highly divergent” </a:t>
            </a:r>
          </a:p>
          <a:p>
            <a:r>
              <a:rPr lang="en-US" altLang="en-US" dirty="0"/>
              <a:t>Still PES may be </a:t>
            </a:r>
            <a:r>
              <a:rPr lang="en-US" altLang="en-US" dirty="0" smtClean="0"/>
              <a:t>indispensable. Field-exp. evidence:</a:t>
            </a:r>
          </a:p>
          <a:p>
            <a:pPr lvl="1"/>
            <a:r>
              <a:rPr lang="en-US" altLang="en-US" dirty="0" smtClean="0"/>
              <a:t>PES </a:t>
            </a:r>
            <a:r>
              <a:rPr lang="en-US" altLang="en-US" dirty="0"/>
              <a:t>is </a:t>
            </a:r>
            <a:r>
              <a:rPr lang="en-US" altLang="en-US" dirty="0" smtClean="0"/>
              <a:t>effective:</a:t>
            </a:r>
            <a:endParaRPr lang="en-US" altLang="en-US" dirty="0"/>
          </a:p>
          <a:p>
            <a:pPr lvl="2"/>
            <a:r>
              <a:rPr lang="en-US" altLang="en-US" dirty="0" err="1" smtClean="0"/>
              <a:t>Jayachandran</a:t>
            </a:r>
            <a:r>
              <a:rPr lang="en-US" altLang="en-US" dirty="0" smtClean="0"/>
              <a:t> et al. (2017), Uganda:</a:t>
            </a:r>
          </a:p>
          <a:p>
            <a:pPr lvl="3"/>
            <a:r>
              <a:rPr lang="en-US" altLang="en-US" dirty="0"/>
              <a:t>2-5</a:t>
            </a:r>
            <a:r>
              <a:rPr lang="en-US" altLang="en-US" dirty="0" smtClean="0"/>
              <a:t>% deforestation </a:t>
            </a:r>
            <a:r>
              <a:rPr lang="en-US" altLang="en-US" dirty="0" smtClean="0"/>
              <a:t>among treated households, 7-10</a:t>
            </a:r>
            <a:r>
              <a:rPr lang="en-US" altLang="en-US" dirty="0"/>
              <a:t>% </a:t>
            </a:r>
            <a:r>
              <a:rPr lang="en-US" altLang="en-US" dirty="0" smtClean="0"/>
              <a:t>in control</a:t>
            </a:r>
          </a:p>
          <a:p>
            <a:pPr lvl="3"/>
            <a:r>
              <a:rPr lang="en-US" altLang="en-US" dirty="0" smtClean="0"/>
              <a:t>No evidence of leakage</a:t>
            </a:r>
          </a:p>
          <a:p>
            <a:pPr lvl="1"/>
            <a:r>
              <a:rPr lang="en-US" altLang="en-US" dirty="0" smtClean="0"/>
              <a:t>Unconditional payments may even be counterproductive</a:t>
            </a:r>
          </a:p>
          <a:p>
            <a:pPr lvl="2"/>
            <a:r>
              <a:rPr lang="en-US" altLang="en-US" dirty="0" err="1" smtClean="0"/>
              <a:t>Wilebore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(2017), Sierra Leone:</a:t>
            </a:r>
          </a:p>
          <a:p>
            <a:pPr lvl="3"/>
            <a:r>
              <a:rPr lang="en-US" altLang="en-US" dirty="0" smtClean="0"/>
              <a:t>4% </a:t>
            </a:r>
            <a:r>
              <a:rPr lang="en-US" altLang="en-US" i="1" dirty="0" smtClean="0"/>
              <a:t>additional</a:t>
            </a:r>
            <a:r>
              <a:rPr lang="en-US" altLang="en-US" dirty="0" smtClean="0"/>
              <a:t> land clearance in treatment villages</a:t>
            </a:r>
            <a:endParaRPr lang="en-US" altLang="en-US" dirty="0"/>
          </a:p>
          <a:p>
            <a:r>
              <a:rPr lang="en-US" altLang="en-US" dirty="0" smtClean="0"/>
              <a:t>PES is a solution… for all forests on this planet?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73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(3)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26865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Can PES be </a:t>
            </a:r>
            <a:r>
              <a:rPr lang="en-US" altLang="en-US" dirty="0"/>
              <a:t>a </a:t>
            </a:r>
            <a:r>
              <a:rPr lang="en-US" altLang="en-US" dirty="0" smtClean="0"/>
              <a:t>solution for </a:t>
            </a:r>
            <a:r>
              <a:rPr lang="en-US" altLang="en-US" dirty="0"/>
              <a:t>all forests on this planet?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Bulk of the PES projects implemented thus far are among (predominantly) private land owners</a:t>
            </a:r>
          </a:p>
          <a:p>
            <a:pPr lvl="2"/>
            <a:r>
              <a:rPr lang="en-US" dirty="0" smtClean="0"/>
              <a:t>Costa </a:t>
            </a:r>
            <a:r>
              <a:rPr lang="en-US" dirty="0"/>
              <a:t>Rica (Pfaff et al</a:t>
            </a:r>
            <a:r>
              <a:rPr lang="en-US" dirty="0" smtClean="0"/>
              <a:t>. 2008</a:t>
            </a:r>
            <a:r>
              <a:rPr lang="en-US" dirty="0"/>
              <a:t>), Uganda (</a:t>
            </a:r>
            <a:r>
              <a:rPr lang="en-US" dirty="0" err="1"/>
              <a:t>Jayachandran</a:t>
            </a:r>
            <a:r>
              <a:rPr lang="en-US" dirty="0"/>
              <a:t> et al. </a:t>
            </a:r>
            <a:r>
              <a:rPr lang="en-US" dirty="0" smtClean="0"/>
              <a:t>2017), </a:t>
            </a:r>
            <a:r>
              <a:rPr lang="en-US" dirty="0"/>
              <a:t>Northern Ghana (van </a:t>
            </a:r>
            <a:r>
              <a:rPr lang="en-US" dirty="0" err="1"/>
              <a:t>Soest</a:t>
            </a:r>
            <a:r>
              <a:rPr lang="en-US" dirty="0"/>
              <a:t> et al. </a:t>
            </a:r>
            <a:r>
              <a:rPr lang="en-US" dirty="0" smtClean="0"/>
              <a:t>2018)</a:t>
            </a:r>
            <a:endParaRPr lang="en-US" dirty="0"/>
          </a:p>
          <a:p>
            <a:pPr lvl="1"/>
            <a:r>
              <a:rPr lang="en-US" dirty="0" smtClean="0"/>
              <a:t>Large share of forests in developing countries are “state-owned”</a:t>
            </a:r>
          </a:p>
          <a:p>
            <a:pPr lvl="2"/>
            <a:r>
              <a:rPr lang="en-US" dirty="0" smtClean="0"/>
              <a:t>De facto common property resources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r>
              <a:rPr lang="en-US" altLang="en-US" dirty="0" smtClean="0"/>
              <a:t>Common property resources</a:t>
            </a:r>
          </a:p>
          <a:p>
            <a:pPr lvl="1"/>
            <a:r>
              <a:rPr lang="en-US" altLang="en-US" dirty="0" smtClean="0"/>
              <a:t>Challenge for conservation; free riding?</a:t>
            </a:r>
          </a:p>
          <a:p>
            <a:pPr lvl="1"/>
            <a:r>
              <a:rPr lang="en-US" altLang="en-US" dirty="0" smtClean="0"/>
              <a:t>Challenge for PES: collective payment is a public good too?</a:t>
            </a:r>
          </a:p>
          <a:p>
            <a:r>
              <a:rPr lang="en-US" altLang="en-US" dirty="0" smtClean="0"/>
              <a:t>Tragedy of the </a:t>
            </a:r>
            <a:r>
              <a:rPr lang="en-US" altLang="en-US" dirty="0" smtClean="0"/>
              <a:t>Commons: </a:t>
            </a:r>
          </a:p>
          <a:p>
            <a:pPr lvl="1"/>
            <a:r>
              <a:rPr lang="en-US" altLang="en-US" dirty="0" smtClean="0"/>
              <a:t>i</a:t>
            </a:r>
            <a:r>
              <a:rPr lang="en-US" altLang="en-US" dirty="0" smtClean="0"/>
              <a:t>ntroducing a </a:t>
            </a:r>
            <a:r>
              <a:rPr lang="en-US" altLang="en-US" dirty="0" smtClean="0"/>
              <a:t>new one to solve the other</a:t>
            </a:r>
            <a:r>
              <a:rPr lang="en-US" altLang="en-US" dirty="0" smtClean="0"/>
              <a:t>?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765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(4)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Collective </a:t>
            </a:r>
            <a:r>
              <a:rPr lang="en-US" altLang="en-US" dirty="0" smtClean="0"/>
              <a:t>PES is </a:t>
            </a:r>
            <a:r>
              <a:rPr lang="en-US" altLang="en-US" dirty="0" smtClean="0"/>
              <a:t>likely to be a social dilemma</a:t>
            </a:r>
          </a:p>
          <a:p>
            <a:pPr lvl="1"/>
            <a:r>
              <a:rPr lang="en-US" altLang="en-US" dirty="0" smtClean="0"/>
              <a:t>If payments are linear in environmental service provision</a:t>
            </a:r>
          </a:p>
          <a:p>
            <a:pPr lvl="2"/>
            <a:r>
              <a:rPr lang="en-US" altLang="en-US" dirty="0" smtClean="0"/>
              <a:t>E.g., </a:t>
            </a:r>
            <a:r>
              <a:rPr lang="en-US" altLang="en-US" dirty="0" smtClean="0"/>
              <a:t>payments decreasing in deforestation share</a:t>
            </a:r>
            <a:endParaRPr lang="en-US" dirty="0"/>
          </a:p>
          <a:p>
            <a:pPr lvl="1"/>
            <a:r>
              <a:rPr lang="en-US" dirty="0" smtClean="0"/>
              <a:t>But what if payments are threshold based?</a:t>
            </a:r>
          </a:p>
          <a:p>
            <a:pPr lvl="2"/>
            <a:r>
              <a:rPr lang="en-US" altLang="en-US" dirty="0" smtClean="0"/>
              <a:t>Community receives $X if deforestation &lt; threshold</a:t>
            </a:r>
          </a:p>
          <a:p>
            <a:pPr lvl="2"/>
            <a:r>
              <a:rPr lang="en-US" altLang="en-US" dirty="0"/>
              <a:t>Community receives </a:t>
            </a:r>
            <a:r>
              <a:rPr lang="en-US" altLang="en-US" dirty="0" smtClean="0"/>
              <a:t>$Y (&lt;&lt; </a:t>
            </a:r>
            <a:r>
              <a:rPr lang="en-US" altLang="en-US" dirty="0" smtClean="0"/>
              <a:t>$X</a:t>
            </a:r>
            <a:r>
              <a:rPr lang="en-US" altLang="en-US" dirty="0" smtClean="0"/>
              <a:t>) if threshold is crossed</a:t>
            </a:r>
            <a:endParaRPr lang="en-US" altLang="en-US" dirty="0"/>
          </a:p>
          <a:p>
            <a:r>
              <a:rPr lang="en-US" altLang="en-US" dirty="0" smtClean="0"/>
              <a:t>Thresholds change nature of the game from social dilemma to a coordination game</a:t>
            </a:r>
          </a:p>
          <a:p>
            <a:pPr lvl="1"/>
            <a:r>
              <a:rPr lang="en-US" altLang="en-US" sz="2100" dirty="0" smtClean="0"/>
              <a:t>Strong </a:t>
            </a:r>
            <a:r>
              <a:rPr lang="en-US" altLang="en-US" sz="2100" i="1" dirty="0" smtClean="0"/>
              <a:t>private </a:t>
            </a:r>
            <a:r>
              <a:rPr lang="en-US" altLang="en-US" sz="2100" dirty="0" smtClean="0"/>
              <a:t>incentives </a:t>
            </a:r>
            <a:r>
              <a:rPr lang="en-US" altLang="en-US" sz="2100" dirty="0" smtClean="0"/>
              <a:t>to </a:t>
            </a:r>
            <a:r>
              <a:rPr lang="en-US" altLang="en-US" sz="2100" dirty="0" smtClean="0"/>
              <a:t>not cross the </a:t>
            </a:r>
            <a:r>
              <a:rPr lang="en-US" altLang="en-US" sz="2100" dirty="0" smtClean="0"/>
              <a:t>threshold</a:t>
            </a:r>
          </a:p>
          <a:p>
            <a:pPr lvl="1"/>
            <a:r>
              <a:rPr lang="en-US" altLang="en-US" sz="2100" i="1" dirty="0" smtClean="0"/>
              <a:t>Privately</a:t>
            </a:r>
            <a:r>
              <a:rPr lang="en-US" altLang="en-US" sz="2100" dirty="0" smtClean="0"/>
              <a:t> optimal to not cut additional tree if the private loss of passing the threshold (</a:t>
            </a:r>
            <a:r>
              <a:rPr lang="en-US" altLang="en-US" sz="2100" dirty="0" err="1" smtClean="0"/>
              <a:t>i.e</a:t>
            </a:r>
            <a:r>
              <a:rPr lang="en-US" altLang="en-US" sz="2100" dirty="0" smtClean="0"/>
              <a:t>, </a:t>
            </a:r>
            <a:r>
              <a:rPr lang="en-US" altLang="en-US" sz="2100" dirty="0" smtClean="0"/>
              <a:t>(X </a:t>
            </a:r>
            <a:r>
              <a:rPr lang="en-US" altLang="en-US" sz="2100" dirty="0" smtClean="0"/>
              <a:t>– Y)/N) is larger than the benefits of cutting the tree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4305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(5)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This paper:</a:t>
            </a:r>
          </a:p>
          <a:p>
            <a:pPr lvl="1"/>
            <a:r>
              <a:rPr lang="en-US" altLang="en-US" dirty="0" smtClean="0"/>
              <a:t>Test whether threshold payments outperform linear payments</a:t>
            </a:r>
          </a:p>
          <a:p>
            <a:pPr lvl="2"/>
            <a:r>
              <a:rPr lang="en-US" altLang="en-US" dirty="0" smtClean="0"/>
              <a:t>Reforestation, as opposed to deforestation</a:t>
            </a:r>
          </a:p>
          <a:p>
            <a:pPr lvl="1"/>
            <a:r>
              <a:rPr lang="en-US" altLang="en-US" dirty="0" smtClean="0"/>
              <a:t>Implemented in 11 forests in Burkina Faso</a:t>
            </a:r>
          </a:p>
          <a:p>
            <a:pPr lvl="2"/>
            <a:r>
              <a:rPr lang="en-US" altLang="en-US" dirty="0" smtClean="0"/>
              <a:t>33 “</a:t>
            </a:r>
            <a:r>
              <a:rPr lang="en-US" altLang="en-US" dirty="0" err="1" smtClean="0"/>
              <a:t>subforests</a:t>
            </a:r>
            <a:r>
              <a:rPr lang="en-US" altLang="en-US" dirty="0" smtClean="0"/>
              <a:t>” in total -- blocks</a:t>
            </a:r>
          </a:p>
          <a:p>
            <a:pPr lvl="2"/>
            <a:r>
              <a:rPr lang="en-US" altLang="en-US" dirty="0" smtClean="0"/>
              <a:t>Reforestation in two plots in every block, one with linear payments, one with threshold payments</a:t>
            </a:r>
            <a:endParaRPr lang="en-US" dirty="0"/>
          </a:p>
          <a:p>
            <a:pPr lvl="1"/>
            <a:r>
              <a:rPr lang="en-US" altLang="en-US" dirty="0" smtClean="0"/>
              <a:t>Outcome variable of interest: survival rate of the trees planted</a:t>
            </a:r>
          </a:p>
          <a:p>
            <a:r>
              <a:rPr lang="en-US" altLang="en-US" dirty="0" smtClean="0"/>
              <a:t>Success depends on</a:t>
            </a:r>
          </a:p>
          <a:p>
            <a:pPr lvl="1"/>
            <a:r>
              <a:rPr lang="en-US" altLang="en-US" dirty="0" smtClean="0"/>
              <a:t>extent to which collective action problem can be overcome</a:t>
            </a:r>
          </a:p>
          <a:p>
            <a:pPr lvl="1"/>
            <a:r>
              <a:rPr lang="en-US" altLang="en-US" dirty="0" smtClean="0"/>
              <a:t>but </a:t>
            </a:r>
            <a:r>
              <a:rPr lang="en-US" altLang="en-US" dirty="0" smtClean="0"/>
              <a:t>information is important too?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5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1A4F33-A0D6-4F9C-A507-FE5B23165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66" y="3521730"/>
            <a:ext cx="1442301" cy="216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0DC7552-C4A8-4F70-B9DB-F3083B2B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0" y="3521730"/>
            <a:ext cx="1360637" cy="216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D35CBC-A9DB-42F3-9172-AA1611E17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66" y="1100772"/>
            <a:ext cx="2861035" cy="230096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900361"/>
            <a:ext cx="5877341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Aug 2017: Tree </a:t>
            </a:r>
            <a:r>
              <a:rPr lang="en-US" altLang="en-US" dirty="0" smtClean="0"/>
              <a:t>planting</a:t>
            </a:r>
          </a:p>
          <a:p>
            <a:pPr lvl="1"/>
            <a:r>
              <a:rPr lang="en-US" altLang="en-US" sz="2000" dirty="0" smtClean="0"/>
              <a:t>On degraded land within </a:t>
            </a:r>
            <a:r>
              <a:rPr lang="en-US" altLang="en-US" sz="2000" dirty="0" err="1" smtClean="0"/>
              <a:t>gazetted</a:t>
            </a:r>
            <a:r>
              <a:rPr lang="en-US" altLang="en-US" sz="2000" dirty="0" smtClean="0"/>
              <a:t> forests</a:t>
            </a:r>
          </a:p>
          <a:p>
            <a:pPr lvl="1"/>
            <a:r>
              <a:rPr lang="en-US" altLang="en-US" sz="2000" dirty="0" smtClean="0"/>
              <a:t>Remove </a:t>
            </a:r>
            <a:r>
              <a:rPr lang="en-US" altLang="en-US" sz="2000" dirty="0" smtClean="0"/>
              <a:t>dead leafs,</a:t>
            </a:r>
            <a:r>
              <a:rPr lang="en-US" altLang="en-US" sz="2000" dirty="0" smtClean="0"/>
              <a:t> dig hole, plant sapling</a:t>
            </a:r>
          </a:p>
          <a:p>
            <a:pPr lvl="1"/>
            <a:r>
              <a:rPr lang="en-US" altLang="en-US" sz="2000" dirty="0" smtClean="0"/>
              <a:t>Voluntary participation, private payment per tree planted</a:t>
            </a:r>
          </a:p>
          <a:p>
            <a:pPr lvl="2"/>
            <a:r>
              <a:rPr lang="en-US" altLang="en-US" dirty="0" smtClean="0"/>
              <a:t>33,547 trees planted</a:t>
            </a:r>
          </a:p>
          <a:p>
            <a:r>
              <a:rPr lang="en-US" altLang="en-US" dirty="0" smtClean="0"/>
              <a:t>Nov 2017: start maintenance</a:t>
            </a:r>
            <a:endParaRPr lang="en-US" altLang="en-US" dirty="0"/>
          </a:p>
          <a:p>
            <a:pPr lvl="1"/>
            <a:r>
              <a:rPr lang="en-US" altLang="en-US" dirty="0"/>
              <a:t>Linear payments, or thresholds</a:t>
            </a:r>
          </a:p>
          <a:p>
            <a:pPr lvl="1"/>
            <a:r>
              <a:rPr lang="en-US" altLang="en-US" dirty="0"/>
              <a:t>Random selection &amp; treatment allocation </a:t>
            </a:r>
          </a:p>
          <a:p>
            <a:pPr lvl="1"/>
            <a:r>
              <a:rPr lang="en-US" altLang="en-US" dirty="0"/>
              <a:t>5 individuals &amp; (about) 400 trees per plot, two plots per block, 33 </a:t>
            </a:r>
            <a:r>
              <a:rPr lang="en-US" altLang="en-US" dirty="0" smtClean="0"/>
              <a:t>blocks</a:t>
            </a:r>
          </a:p>
          <a:p>
            <a:r>
              <a:rPr lang="en-US" altLang="en-US" dirty="0" smtClean="0"/>
              <a:t>May 2018: measuring survival rates</a:t>
            </a:r>
            <a:endParaRPr lang="en-US" altLang="en-US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fr-FR" dirty="0" smtClean="0"/>
              <a:t>2. Design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246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887109"/>
            <a:ext cx="631466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Linear payments</a:t>
            </a:r>
          </a:p>
          <a:p>
            <a:pPr lvl="1"/>
            <a:r>
              <a:rPr lang="en-US" altLang="en-US" dirty="0" smtClean="0"/>
              <a:t>Group receives 350 FCFA (= $0.62 ) per tree still alive in May 2018</a:t>
            </a:r>
          </a:p>
          <a:p>
            <a:pPr lvl="1"/>
            <a:r>
              <a:rPr lang="en-US" altLang="en-US" dirty="0" smtClean="0"/>
              <a:t>Every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marL="981075" lvl="2" indent="-173038"/>
            <a:r>
              <a:rPr lang="en-US" altLang="en-US" dirty="0" smtClean="0"/>
              <a:t>Every dead trees costs her 70 FCFA (= $0.12)</a:t>
            </a:r>
          </a:p>
          <a:p>
            <a:r>
              <a:rPr lang="en-US" altLang="en-US" dirty="0" smtClean="0"/>
              <a:t>Threshold payments</a:t>
            </a:r>
          </a:p>
          <a:p>
            <a:pPr lvl="1"/>
            <a:r>
              <a:rPr lang="en-US" altLang="en-US" dirty="0" smtClean="0"/>
              <a:t>Group receives </a:t>
            </a:r>
          </a:p>
          <a:p>
            <a:pPr marL="981075" lvl="2" indent="-173038"/>
            <a:r>
              <a:rPr lang="en-US" altLang="en-US" dirty="0" smtClean="0"/>
              <a:t>135,000 FCFA (= $ 238) if # trees alive ≥ 400</a:t>
            </a:r>
          </a:p>
          <a:p>
            <a:pPr marL="981075" lvl="2" indent="-173038"/>
            <a:r>
              <a:rPr lang="en-US" altLang="en-US" dirty="0" smtClean="0"/>
              <a:t>105,000 FCFA (= $ 185) if </a:t>
            </a:r>
            <a:r>
              <a:rPr lang="en-US" altLang="en-US" dirty="0"/>
              <a:t># trees alive ≥ </a:t>
            </a:r>
            <a:r>
              <a:rPr lang="en-US" altLang="en-US" dirty="0" smtClean="0"/>
              <a:t>300</a:t>
            </a:r>
          </a:p>
          <a:p>
            <a:pPr marL="981075" lvl="2" indent="-173038"/>
            <a:r>
              <a:rPr lang="en-US" altLang="en-US" dirty="0" smtClean="0"/>
              <a:t>… 15,000 FCF </a:t>
            </a:r>
            <a:r>
              <a:rPr lang="en-US" altLang="en-US" dirty="0"/>
              <a:t>(= $ </a:t>
            </a:r>
            <a:r>
              <a:rPr lang="en-US" altLang="en-US" dirty="0" smtClean="0"/>
              <a:t>26)  if </a:t>
            </a:r>
            <a:r>
              <a:rPr lang="en-US" altLang="en-US" dirty="0"/>
              <a:t># trees alive </a:t>
            </a:r>
            <a:r>
              <a:rPr lang="en-US" altLang="en-US" dirty="0" smtClean="0"/>
              <a:t>&lt; 100</a:t>
            </a:r>
            <a:endParaRPr lang="en-US" altLang="en-US" dirty="0"/>
          </a:p>
          <a:p>
            <a:pPr lvl="1"/>
            <a:r>
              <a:rPr lang="en-US" altLang="en-US" dirty="0" smtClean="0"/>
              <a:t>Individual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marL="981075" lvl="2" indent="-173038"/>
            <a:r>
              <a:rPr lang="en-US" altLang="en-US" dirty="0" smtClean="0"/>
              <a:t>Crossing thresholds costs her 6000 (= $10.60)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t="7796" r="29010" b="10944"/>
          <a:stretch/>
        </p:blipFill>
        <p:spPr>
          <a:xfrm>
            <a:off x="6771861" y="3080296"/>
            <a:ext cx="2220313" cy="2698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9AD2454-1B99-9941-AFB9-58ADEB53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67" t="29416" r="6147" b="19465"/>
          <a:stretch/>
        </p:blipFill>
        <p:spPr>
          <a:xfrm>
            <a:off x="7134286" y="1116731"/>
            <a:ext cx="1818511" cy="186788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fr-FR" dirty="0" smtClean="0"/>
              <a:t>Design (2)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522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106037"/>
            <a:ext cx="4367611" cy="2256626"/>
          </a:xfrm>
        </p:spPr>
        <p:txBody>
          <a:bodyPr>
            <a:noAutofit/>
          </a:bodyPr>
          <a:lstStyle/>
          <a:p>
            <a:r>
              <a:rPr lang="fr-FR" dirty="0" err="1"/>
              <a:t>Checking</a:t>
            </a:r>
            <a:r>
              <a:rPr lang="fr-FR" dirty="0"/>
              <a:t> </a:t>
            </a:r>
            <a:r>
              <a:rPr lang="fr-FR" dirty="0" err="1"/>
              <a:t>survival</a:t>
            </a:r>
            <a:r>
              <a:rPr lang="fr-FR" dirty="0"/>
              <a:t> rates:</a:t>
            </a:r>
          </a:p>
          <a:p>
            <a:pPr lvl="1"/>
            <a:r>
              <a:rPr lang="en-US" dirty="0" smtClean="0"/>
              <a:t>Using Collector App to find </a:t>
            </a:r>
            <a:r>
              <a:rPr lang="en-US" dirty="0"/>
              <a:t>back the trees in the order they were planted last </a:t>
            </a:r>
            <a:r>
              <a:rPr lang="en-US" dirty="0" smtClean="0"/>
              <a:t>year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pic>
        <p:nvPicPr>
          <p:cNvPr id="7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44" y="3517889"/>
            <a:ext cx="2509555" cy="22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1928" t="70258" r="18063" b="5495"/>
          <a:stretch/>
        </p:blipFill>
        <p:spPr>
          <a:xfrm>
            <a:off x="6090966" y="991839"/>
            <a:ext cx="2501480" cy="242568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40462" y="3517889"/>
            <a:ext cx="1969898" cy="2405192"/>
            <a:chOff x="3840462" y="3517889"/>
            <a:chExt cx="1969898" cy="2405192"/>
          </a:xfrm>
        </p:grpSpPr>
        <p:pic>
          <p:nvPicPr>
            <p:cNvPr id="8" name="Picture 2" descr="https://lh3.googleusercontent.com/MyjIBbOBhJUxpuTndPBo07vEDD5deL8F18q4gZEvIuP9suX8raqq5RSd_IH9F7_QRjJdHqmeAVHLRJ99moX9Q2G908vGv2FM18JSdWmU46mX4tE8P_tA3N5Yg6otTiRml3EdYCDJ-eLuPUNFY2_B8SAj5Y3r1mS1t538aaU3lbfVaKzmRf6KNwMZWxftg5L9bVJBSiRJdc96BChaHhm4449-7-Oy8l428-jdeoNlKCLgdetJ64dEMwSLF2Qt-917mjV4qh5Axz51ZoW_MPuxBsjNGTxHwRhhLslD9fMgy6_7Bfs6MKRZXsMvWfS85a-q1jcMD2suN9vW_vyKFo8xaL214lCsSCR0H3AdHGU5LR2zLi4VWoSECYkm5FWNWkUAlkUJ8oAMHVdLvnL5BjmikeWPn4jtAB9Oo9c93w88I9rVUlYFcx-HkKsd3KbZaSqwalrHTyb-4QeHneJqebOBeJpOmxXxINIBuxfSg5SrJULufTdVNzT1XOzmtjmJ12dSwq2vU9N6dChZodGtqp_1N3TgDY7-W9OOVO3ScAbvQ1lXHDjul-JAi4A6P3GNJhnd0k097xoxTMxtmt5h_mr4YBXJ3mqvCE6y2ZcKvdJfHK3gbqEZBIXL_19ywNY3zkk=w550-h733-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946" y="3517889"/>
              <a:ext cx="1683414" cy="2243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840462" y="3517889"/>
              <a:ext cx="731538" cy="2405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08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_TilburgUniversity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 rotWithShape="0">
          <a:blip xmlns:r="http://schemas.openxmlformats.org/officeDocument/2006/relationships" r:embed="rId1"/>
          <a:stretch>
            <a:fillRect l="-324" r="-1294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_TilburgUniversity</Template>
  <TotalTime>19080</TotalTime>
  <Words>1187</Words>
  <Application>Microsoft Office PowerPoint</Application>
  <PresentationFormat>On-screen Show (4:3)</PresentationFormat>
  <Paragraphs>209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ScalaSans</vt:lpstr>
      <vt:lpstr>Times New Roman</vt:lpstr>
      <vt:lpstr>ヒラギノ角ゴ Pro W3</vt:lpstr>
      <vt:lpstr>_TilburgUniversity</vt:lpstr>
      <vt:lpstr>PowerPoint Presentation</vt:lpstr>
      <vt:lpstr>1. Introduction</vt:lpstr>
      <vt:lpstr>Introduction (2)</vt:lpstr>
      <vt:lpstr>Introduction (3)</vt:lpstr>
      <vt:lpstr>Introduction (4)</vt:lpstr>
      <vt:lpstr>Introduction (5)</vt:lpstr>
      <vt:lpstr>2. Design</vt:lpstr>
      <vt:lpstr>Design (2)</vt:lpstr>
      <vt:lpstr>Design (3)</vt:lpstr>
      <vt:lpstr>Design (3)</vt:lpstr>
      <vt:lpstr>Design (4)</vt:lpstr>
      <vt:lpstr>Design (5)</vt:lpstr>
      <vt:lpstr>4. Results</vt:lpstr>
      <vt:lpstr>4. Results</vt:lpstr>
      <vt:lpstr>4. Results</vt:lpstr>
      <vt:lpstr>4. Results</vt:lpstr>
      <vt:lpstr>4. Results</vt:lpstr>
      <vt:lpstr>Results (2)</vt:lpstr>
      <vt:lpstr>Results (2)</vt:lpstr>
      <vt:lpstr>Results (2)</vt:lpstr>
      <vt:lpstr>Results (3)</vt:lpstr>
      <vt:lpstr>Results (3)</vt:lpstr>
      <vt:lpstr>5. Conclusion</vt:lpstr>
    </vt:vector>
  </TitlesOfParts>
  <Company>UvT Repro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Yvonne Janssens</dc:creator>
  <cp:lastModifiedBy>Daan van Soest</cp:lastModifiedBy>
  <cp:revision>1063</cp:revision>
  <cp:lastPrinted>2016-09-07T15:16:22Z</cp:lastPrinted>
  <dcterms:created xsi:type="dcterms:W3CDTF">2010-09-16T14:43:45Z</dcterms:created>
  <dcterms:modified xsi:type="dcterms:W3CDTF">2018-09-12T13:35:15Z</dcterms:modified>
</cp:coreProperties>
</file>